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6" r:id="rId2"/>
  </p:sldIdLst>
  <p:sldSz cx="15119350" cy="4280376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482" userDrawn="1">
          <p15:clr>
            <a:srgbClr val="A4A3A4"/>
          </p15:clr>
        </p15:guide>
        <p15:guide id="2" pos="476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9943F"/>
    <a:srgbClr val="EE8222"/>
    <a:srgbClr val="1E24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135"/>
    <p:restoredTop sz="94872"/>
  </p:normalViewPr>
  <p:slideViewPr>
    <p:cSldViewPr snapToGrid="0" snapToObjects="1" showGuides="1">
      <p:cViewPr varScale="1">
        <p:scale>
          <a:sx n="16" d="100"/>
          <a:sy n="16" d="100"/>
        </p:scale>
        <p:origin x="3102" y="198"/>
      </p:cViewPr>
      <p:guideLst>
        <p:guide orient="horz" pos="13482"/>
        <p:guide pos="476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39455" y="39672756"/>
            <a:ext cx="3401854" cy="2278904"/>
          </a:xfrm>
          <a:prstGeom prst="rect">
            <a:avLst/>
          </a:prstGeom>
        </p:spPr>
        <p:txBody>
          <a:bodyPr/>
          <a:lstStyle/>
          <a:p>
            <a:fld id="{CD6FAF8A-B1B0-BA44-99A3-C2F496323BEC}" type="datetimeFigureOut">
              <a:rPr kumimoji="1" lang="ja-JP" altLang="en-US" smtClean="0"/>
              <a:t>2020/1/24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008285" y="39672756"/>
            <a:ext cx="5102781" cy="2278904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78041" y="39672756"/>
            <a:ext cx="3401854" cy="2278904"/>
          </a:xfrm>
          <a:prstGeom prst="rect">
            <a:avLst/>
          </a:prstGeom>
        </p:spPr>
        <p:txBody>
          <a:bodyPr/>
          <a:lstStyle/>
          <a:p>
            <a:fld id="{009984E9-718F-AE42-AAB1-94410B0E4D04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pic>
        <p:nvPicPr>
          <p:cNvPr id="12" name="図 11" descr="傘, テーブル が含まれている画像&#10;&#10;自動的に生成された説明">
            <a:extLst>
              <a:ext uri="{FF2B5EF4-FFF2-40B4-BE49-F238E27FC236}">
                <a16:creationId xmlns:a16="http://schemas.microsoft.com/office/drawing/2014/main" id="{D2B21FD9-4C2F-EA4A-A148-4CC69C5CF16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58775" y="357982"/>
            <a:ext cx="14401800" cy="42087800"/>
          </a:xfrm>
          <a:prstGeom prst="rect">
            <a:avLst/>
          </a:prstGeom>
        </p:spPr>
      </p:pic>
      <p:pic>
        <p:nvPicPr>
          <p:cNvPr id="14" name="図 13" descr="黒い背景と白い文字&#10;&#10;自動的に生成された説明">
            <a:extLst>
              <a:ext uri="{FF2B5EF4-FFF2-40B4-BE49-F238E27FC236}">
                <a16:creationId xmlns:a16="http://schemas.microsoft.com/office/drawing/2014/main" id="{8CBACFA8-0545-AD47-AE70-A04A8F76E1D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04000" y="720000"/>
            <a:ext cx="3962400" cy="774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3805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39455" y="39672756"/>
            <a:ext cx="3401854" cy="2278904"/>
          </a:xfrm>
          <a:prstGeom prst="rect">
            <a:avLst/>
          </a:prstGeom>
        </p:spPr>
        <p:txBody>
          <a:bodyPr/>
          <a:lstStyle/>
          <a:p>
            <a:fld id="{CD6FAF8A-B1B0-BA44-99A3-C2F496323BEC}" type="datetimeFigureOut">
              <a:rPr kumimoji="1" lang="ja-JP" altLang="en-US" smtClean="0"/>
              <a:t>2020/1/24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008285" y="39672756"/>
            <a:ext cx="5102781" cy="2278904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78041" y="39672756"/>
            <a:ext cx="3401854" cy="2278904"/>
          </a:xfrm>
          <a:prstGeom prst="rect">
            <a:avLst/>
          </a:prstGeom>
        </p:spPr>
        <p:txBody>
          <a:bodyPr/>
          <a:lstStyle/>
          <a:p>
            <a:fld id="{009984E9-718F-AE42-AAB1-94410B0E4D04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pic>
        <p:nvPicPr>
          <p:cNvPr id="3" name="図 2" descr="テーブル, コンピュータ が含まれている画像&#10;&#10;自動的に生成された説明">
            <a:extLst>
              <a:ext uri="{FF2B5EF4-FFF2-40B4-BE49-F238E27FC236}">
                <a16:creationId xmlns:a16="http://schemas.microsoft.com/office/drawing/2014/main" id="{A03D689B-B3E2-734D-81CB-DDB5CF16A0F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58775" y="357981"/>
            <a:ext cx="14401800" cy="42087800"/>
          </a:xfrm>
          <a:prstGeom prst="rect">
            <a:avLst/>
          </a:prstGeom>
        </p:spPr>
      </p:pic>
      <p:pic>
        <p:nvPicPr>
          <p:cNvPr id="8" name="図 7" descr="黒い背景と白い文字&#10;&#10;自動的に生成された説明">
            <a:extLst>
              <a:ext uri="{FF2B5EF4-FFF2-40B4-BE49-F238E27FC236}">
                <a16:creationId xmlns:a16="http://schemas.microsoft.com/office/drawing/2014/main" id="{64074546-2214-924E-92CF-0275B1D5C47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04000" y="720000"/>
            <a:ext cx="3962400" cy="774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332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69F1B69E-38B1-9643-88A1-1AA243F712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9455" y="39672756"/>
            <a:ext cx="3401854" cy="2278904"/>
          </a:xfrm>
          <a:prstGeom prst="rect">
            <a:avLst/>
          </a:prstGeom>
        </p:spPr>
        <p:txBody>
          <a:bodyPr/>
          <a:lstStyle/>
          <a:p>
            <a:fld id="{CD6FAF8A-B1B0-BA44-99A3-C2F496323BEC}" type="datetimeFigureOut">
              <a:rPr kumimoji="1" lang="ja-JP" altLang="en-US" smtClean="0"/>
              <a:t>2020/1/24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B7B236DD-5B21-6947-9A75-EF10E72774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08285" y="39672756"/>
            <a:ext cx="5102781" cy="2278904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E70E0DDF-3E98-604F-A5B2-E48E08080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78041" y="39672756"/>
            <a:ext cx="3401854" cy="2278904"/>
          </a:xfrm>
          <a:prstGeom prst="rect">
            <a:avLst/>
          </a:prstGeom>
        </p:spPr>
        <p:txBody>
          <a:bodyPr/>
          <a:lstStyle/>
          <a:p>
            <a:fld id="{009984E9-718F-AE42-AAB1-94410B0E4D04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pic>
        <p:nvPicPr>
          <p:cNvPr id="7" name="図 6" descr="コンピュータ が含まれている画像&#10;&#10;自動的に生成された説明">
            <a:extLst>
              <a:ext uri="{FF2B5EF4-FFF2-40B4-BE49-F238E27FC236}">
                <a16:creationId xmlns:a16="http://schemas.microsoft.com/office/drawing/2014/main" id="{2025A2AD-C53B-9643-B2C1-ACEF5AE3CFA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5125" y="357981"/>
            <a:ext cx="14389100" cy="42087800"/>
          </a:xfrm>
          <a:prstGeom prst="rect">
            <a:avLst/>
          </a:prstGeom>
        </p:spPr>
      </p:pic>
      <p:pic>
        <p:nvPicPr>
          <p:cNvPr id="8" name="図 7" descr="黒い背景と白い文字&#10;&#10;自動的に生成された説明">
            <a:extLst>
              <a:ext uri="{FF2B5EF4-FFF2-40B4-BE49-F238E27FC236}">
                <a16:creationId xmlns:a16="http://schemas.microsoft.com/office/drawing/2014/main" id="{B1BCD390-E0DF-BB4A-953F-37E442B381E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04000" y="720000"/>
            <a:ext cx="3962400" cy="774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00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922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82" r:id="rId2"/>
    <p:sldLayoutId id="2147483683" r:id="rId3"/>
  </p:sldLayoutIdLst>
  <p:txStyles>
    <p:titleStyle>
      <a:lvl1pPr algn="l" defTabSz="1511960" rtl="0" eaLnBrk="1" latinLnBrk="0" hangingPunct="1">
        <a:lnSpc>
          <a:spcPct val="90000"/>
        </a:lnSpc>
        <a:spcBef>
          <a:spcPct val="0"/>
        </a:spcBef>
        <a:buNone/>
        <a:defRPr kumimoji="1" sz="72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7990" indent="-377990" algn="l" defTabSz="1511960" rtl="0" eaLnBrk="1" latinLnBrk="0" hangingPunct="1">
        <a:lnSpc>
          <a:spcPct val="90000"/>
        </a:lnSpc>
        <a:spcBef>
          <a:spcPts val="1654"/>
        </a:spcBef>
        <a:buFont typeface="Arial" panose="020B0604020202020204" pitchFamily="34" charset="0"/>
        <a:buChar char="•"/>
        <a:defRPr kumimoji="1" sz="4630" kern="1200">
          <a:solidFill>
            <a:schemeClr val="tx1"/>
          </a:solidFill>
          <a:latin typeface="+mn-lt"/>
          <a:ea typeface="+mn-ea"/>
          <a:cs typeface="+mn-cs"/>
        </a:defRPr>
      </a:lvl1pPr>
      <a:lvl2pPr marL="1133970" indent="-377990" algn="l" defTabSz="1511960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kumimoji="1" sz="3968" kern="1200">
          <a:solidFill>
            <a:schemeClr val="tx1"/>
          </a:solidFill>
          <a:latin typeface="+mn-lt"/>
          <a:ea typeface="+mn-ea"/>
          <a:cs typeface="+mn-cs"/>
        </a:defRPr>
      </a:lvl2pPr>
      <a:lvl3pPr marL="1889951" indent="-377990" algn="l" defTabSz="1511960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kumimoji="1" sz="3307" kern="1200">
          <a:solidFill>
            <a:schemeClr val="tx1"/>
          </a:solidFill>
          <a:latin typeface="+mn-lt"/>
          <a:ea typeface="+mn-ea"/>
          <a:cs typeface="+mn-cs"/>
        </a:defRPr>
      </a:lvl3pPr>
      <a:lvl4pPr marL="2645931" indent="-377990" algn="l" defTabSz="1511960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kumimoji="1" sz="2976" kern="1200">
          <a:solidFill>
            <a:schemeClr val="tx1"/>
          </a:solidFill>
          <a:latin typeface="+mn-lt"/>
          <a:ea typeface="+mn-ea"/>
          <a:cs typeface="+mn-cs"/>
        </a:defRPr>
      </a:lvl4pPr>
      <a:lvl5pPr marL="3401911" indent="-377990" algn="l" defTabSz="1511960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kumimoji="1" sz="2976" kern="1200">
          <a:solidFill>
            <a:schemeClr val="tx1"/>
          </a:solidFill>
          <a:latin typeface="+mn-lt"/>
          <a:ea typeface="+mn-ea"/>
          <a:cs typeface="+mn-cs"/>
        </a:defRPr>
      </a:lvl5pPr>
      <a:lvl6pPr marL="4157891" indent="-377990" algn="l" defTabSz="1511960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kumimoji="1" sz="2976" kern="1200">
          <a:solidFill>
            <a:schemeClr val="tx1"/>
          </a:solidFill>
          <a:latin typeface="+mn-lt"/>
          <a:ea typeface="+mn-ea"/>
          <a:cs typeface="+mn-cs"/>
        </a:defRPr>
      </a:lvl6pPr>
      <a:lvl7pPr marL="4913871" indent="-377990" algn="l" defTabSz="1511960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kumimoji="1" sz="2976" kern="1200">
          <a:solidFill>
            <a:schemeClr val="tx1"/>
          </a:solidFill>
          <a:latin typeface="+mn-lt"/>
          <a:ea typeface="+mn-ea"/>
          <a:cs typeface="+mn-cs"/>
        </a:defRPr>
      </a:lvl7pPr>
      <a:lvl8pPr marL="5669852" indent="-377990" algn="l" defTabSz="1511960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kumimoji="1" sz="2976" kern="1200">
          <a:solidFill>
            <a:schemeClr val="tx1"/>
          </a:solidFill>
          <a:latin typeface="+mn-lt"/>
          <a:ea typeface="+mn-ea"/>
          <a:cs typeface="+mn-cs"/>
        </a:defRPr>
      </a:lvl8pPr>
      <a:lvl9pPr marL="6425832" indent="-377990" algn="l" defTabSz="1511960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kumimoji="1" sz="297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511960" rtl="0" eaLnBrk="1" latinLnBrk="0" hangingPunct="1">
        <a:defRPr kumimoji="1" sz="2976" kern="1200">
          <a:solidFill>
            <a:schemeClr val="tx1"/>
          </a:solidFill>
          <a:latin typeface="+mn-lt"/>
          <a:ea typeface="+mn-ea"/>
          <a:cs typeface="+mn-cs"/>
        </a:defRPr>
      </a:lvl1pPr>
      <a:lvl2pPr marL="755980" algn="l" defTabSz="1511960" rtl="0" eaLnBrk="1" latinLnBrk="0" hangingPunct="1">
        <a:defRPr kumimoji="1" sz="2976" kern="1200">
          <a:solidFill>
            <a:schemeClr val="tx1"/>
          </a:solidFill>
          <a:latin typeface="+mn-lt"/>
          <a:ea typeface="+mn-ea"/>
          <a:cs typeface="+mn-cs"/>
        </a:defRPr>
      </a:lvl2pPr>
      <a:lvl3pPr marL="1511960" algn="l" defTabSz="1511960" rtl="0" eaLnBrk="1" latinLnBrk="0" hangingPunct="1">
        <a:defRPr kumimoji="1" sz="2976" kern="1200">
          <a:solidFill>
            <a:schemeClr val="tx1"/>
          </a:solidFill>
          <a:latin typeface="+mn-lt"/>
          <a:ea typeface="+mn-ea"/>
          <a:cs typeface="+mn-cs"/>
        </a:defRPr>
      </a:lvl3pPr>
      <a:lvl4pPr marL="2267941" algn="l" defTabSz="1511960" rtl="0" eaLnBrk="1" latinLnBrk="0" hangingPunct="1">
        <a:defRPr kumimoji="1" sz="2976" kern="1200">
          <a:solidFill>
            <a:schemeClr val="tx1"/>
          </a:solidFill>
          <a:latin typeface="+mn-lt"/>
          <a:ea typeface="+mn-ea"/>
          <a:cs typeface="+mn-cs"/>
        </a:defRPr>
      </a:lvl4pPr>
      <a:lvl5pPr marL="3023921" algn="l" defTabSz="1511960" rtl="0" eaLnBrk="1" latinLnBrk="0" hangingPunct="1">
        <a:defRPr kumimoji="1" sz="2976" kern="1200">
          <a:solidFill>
            <a:schemeClr val="tx1"/>
          </a:solidFill>
          <a:latin typeface="+mn-lt"/>
          <a:ea typeface="+mn-ea"/>
          <a:cs typeface="+mn-cs"/>
        </a:defRPr>
      </a:lvl5pPr>
      <a:lvl6pPr marL="3779901" algn="l" defTabSz="1511960" rtl="0" eaLnBrk="1" latinLnBrk="0" hangingPunct="1">
        <a:defRPr kumimoji="1" sz="2976" kern="1200">
          <a:solidFill>
            <a:schemeClr val="tx1"/>
          </a:solidFill>
          <a:latin typeface="+mn-lt"/>
          <a:ea typeface="+mn-ea"/>
          <a:cs typeface="+mn-cs"/>
        </a:defRPr>
      </a:lvl6pPr>
      <a:lvl7pPr marL="4535881" algn="l" defTabSz="1511960" rtl="0" eaLnBrk="1" latinLnBrk="0" hangingPunct="1">
        <a:defRPr kumimoji="1" sz="2976" kern="1200">
          <a:solidFill>
            <a:schemeClr val="tx1"/>
          </a:solidFill>
          <a:latin typeface="+mn-lt"/>
          <a:ea typeface="+mn-ea"/>
          <a:cs typeface="+mn-cs"/>
        </a:defRPr>
      </a:lvl7pPr>
      <a:lvl8pPr marL="5291861" algn="l" defTabSz="1511960" rtl="0" eaLnBrk="1" latinLnBrk="0" hangingPunct="1">
        <a:defRPr kumimoji="1" sz="2976" kern="1200">
          <a:solidFill>
            <a:schemeClr val="tx1"/>
          </a:solidFill>
          <a:latin typeface="+mn-lt"/>
          <a:ea typeface="+mn-ea"/>
          <a:cs typeface="+mn-cs"/>
        </a:defRPr>
      </a:lvl8pPr>
      <a:lvl9pPr marL="6047842" algn="l" defTabSz="1511960" rtl="0" eaLnBrk="1" latinLnBrk="0" hangingPunct="1">
        <a:defRPr kumimoji="1" sz="297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18" Type="http://schemas.openxmlformats.org/officeDocument/2006/relationships/image" Target="../media/image21.png"/><Relationship Id="rId3" Type="http://schemas.openxmlformats.org/officeDocument/2006/relationships/image" Target="../media/image6.png"/><Relationship Id="rId21" Type="http://schemas.openxmlformats.org/officeDocument/2006/relationships/image" Target="../media/image24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" Type="http://schemas.openxmlformats.org/officeDocument/2006/relationships/image" Target="../media/image5.png"/><Relationship Id="rId16" Type="http://schemas.openxmlformats.org/officeDocument/2006/relationships/image" Target="../media/image19.png"/><Relationship Id="rId20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19" Type="http://schemas.openxmlformats.org/officeDocument/2006/relationships/image" Target="../media/image22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Relationship Id="rId22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9BAF9682-691D-2440-A3CA-1C3865D4004D}"/>
              </a:ext>
            </a:extLst>
          </p:cNvPr>
          <p:cNvSpPr txBox="1"/>
          <p:nvPr/>
        </p:nvSpPr>
        <p:spPr>
          <a:xfrm>
            <a:off x="992284" y="929401"/>
            <a:ext cx="8853465" cy="3132677"/>
          </a:xfrm>
          <a:prstGeom prst="rect">
            <a:avLst/>
          </a:prstGeom>
          <a:noFill/>
        </p:spPr>
        <p:txBody>
          <a:bodyPr wrap="square" lIns="90000" tIns="0" bIns="0" rtlCol="0">
            <a:noAutofit/>
          </a:bodyPr>
          <a:lstStyle/>
          <a:p>
            <a:r>
              <a:rPr kumimoji="1" lang="en-US" altLang="ja-JP" sz="7200" b="1" dirty="0">
                <a:solidFill>
                  <a:schemeClr val="bg1"/>
                </a:solidFill>
                <a:latin typeface="Arial" panose="020B0604020202020204" pitchFamily="34" charset="0"/>
                <a:ea typeface="Meiryo" panose="020B0604030504040204" pitchFamily="34" charset="-128"/>
                <a:cs typeface="Arial" panose="020B0604020202020204" pitchFamily="34" charset="0"/>
              </a:rPr>
              <a:t>Synthesis of </a:t>
            </a:r>
          </a:p>
          <a:p>
            <a:r>
              <a:rPr kumimoji="1" lang="en-US" altLang="ja-JP" sz="7200" b="1" dirty="0">
                <a:solidFill>
                  <a:schemeClr val="bg1"/>
                </a:solidFill>
                <a:latin typeface="Arial" panose="020B0604020202020204" pitchFamily="34" charset="0"/>
                <a:ea typeface="Meiryo" panose="020B0604030504040204" pitchFamily="34" charset="-128"/>
                <a:cs typeface="Arial" panose="020B0604020202020204" pitchFamily="34" charset="0"/>
              </a:rPr>
              <a:t>Carbon Nanotube </a:t>
            </a:r>
          </a:p>
          <a:p>
            <a:r>
              <a:rPr kumimoji="1" lang="en-US" altLang="ja-JP" sz="7200" b="1" dirty="0">
                <a:solidFill>
                  <a:schemeClr val="bg1"/>
                </a:solidFill>
                <a:latin typeface="Arial" panose="020B0604020202020204" pitchFamily="34" charset="0"/>
                <a:ea typeface="Meiryo" panose="020B0604030504040204" pitchFamily="34" charset="-128"/>
                <a:cs typeface="Arial" panose="020B0604020202020204" pitchFamily="34" charset="0"/>
              </a:rPr>
              <a:t>Composites</a:t>
            </a:r>
            <a:endParaRPr kumimoji="1" lang="ja-JP" altLang="en-US" sz="7200" b="1">
              <a:solidFill>
                <a:schemeClr val="bg1"/>
              </a:solidFill>
              <a:latin typeface="Arial" panose="020B0604020202020204" pitchFamily="34" charset="0"/>
              <a:ea typeface="Meiryo" panose="020B0604030504040204" pitchFamily="34" charset="-128"/>
              <a:cs typeface="Arial" panose="020B0604020202020204" pitchFamily="34" charset="0"/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A1DEF2DD-1671-BA4E-B197-E18D6285D5F1}"/>
              </a:ext>
            </a:extLst>
          </p:cNvPr>
          <p:cNvSpPr txBox="1"/>
          <p:nvPr/>
        </p:nvSpPr>
        <p:spPr>
          <a:xfrm>
            <a:off x="992284" y="4577078"/>
            <a:ext cx="8853465" cy="2163964"/>
          </a:xfrm>
          <a:prstGeom prst="rect">
            <a:avLst/>
          </a:prstGeom>
          <a:noFill/>
        </p:spPr>
        <p:txBody>
          <a:bodyPr wrap="square" lIns="90000" tIns="0" bIns="0" rtlCol="0">
            <a:noAutofit/>
          </a:bodyPr>
          <a:lstStyle/>
          <a:p>
            <a:r>
              <a:rPr kumimoji="1" lang="en-US" altLang="ja-JP" sz="5800" b="1" dirty="0">
                <a:solidFill>
                  <a:schemeClr val="bg1"/>
                </a:solidFill>
                <a:latin typeface="Arial" panose="020B0604020202020204" pitchFamily="34" charset="0"/>
                <a:ea typeface="Meiryo" panose="020B0604030504040204" pitchFamily="34" charset="-128"/>
                <a:cs typeface="Arial" panose="020B0604020202020204" pitchFamily="34" charset="0"/>
              </a:rPr>
              <a:t>John Smith 1, </a:t>
            </a:r>
          </a:p>
          <a:p>
            <a:r>
              <a:rPr kumimoji="1" lang="en-US" altLang="ja-JP" sz="5800" b="1" dirty="0">
                <a:solidFill>
                  <a:schemeClr val="bg1"/>
                </a:solidFill>
                <a:latin typeface="Arial" panose="020B0604020202020204" pitchFamily="34" charset="0"/>
                <a:ea typeface="Meiryo" panose="020B0604030504040204" pitchFamily="34" charset="-128"/>
                <a:cs typeface="Arial" panose="020B0604020202020204" pitchFamily="34" charset="0"/>
              </a:rPr>
              <a:t>Jane Doe 2</a:t>
            </a:r>
            <a:endParaRPr kumimoji="1" lang="ja-JP" altLang="en-US" sz="5800" b="1">
              <a:solidFill>
                <a:schemeClr val="bg1"/>
              </a:solidFill>
              <a:latin typeface="Arial" panose="020B0604020202020204" pitchFamily="34" charset="0"/>
              <a:ea typeface="Meiryo" panose="020B0604030504040204" pitchFamily="34" charset="-128"/>
              <a:cs typeface="Arial" panose="020B0604020202020204" pitchFamily="34" charset="0"/>
            </a:endParaRPr>
          </a:p>
        </p:txBody>
      </p: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CFFB39C5-F452-1946-A26A-B5E5225C2707}"/>
              </a:ext>
            </a:extLst>
          </p:cNvPr>
          <p:cNvSpPr txBox="1"/>
          <p:nvPr/>
        </p:nvSpPr>
        <p:spPr>
          <a:xfrm>
            <a:off x="992284" y="6686891"/>
            <a:ext cx="8853465" cy="2163963"/>
          </a:xfrm>
          <a:prstGeom prst="rect">
            <a:avLst/>
          </a:prstGeom>
          <a:noFill/>
        </p:spPr>
        <p:txBody>
          <a:bodyPr wrap="square" lIns="72000" tIns="108000" rtlCol="0">
            <a:noAutofit/>
          </a:bodyPr>
          <a:lstStyle/>
          <a:p>
            <a:pPr>
              <a:spcBef>
                <a:spcPts val="600"/>
              </a:spcBef>
            </a:pPr>
            <a:r>
              <a:rPr kumimoji="1" lang="en-US" altLang="ja-JP" sz="4100" b="1" dirty="0">
                <a:solidFill>
                  <a:schemeClr val="bg1"/>
                </a:solidFill>
                <a:latin typeface="Arial" panose="020B0604020202020204" pitchFamily="34" charset="0"/>
                <a:ea typeface="Meiryo" panose="020B0604030504040204" pitchFamily="34" charset="-128"/>
                <a:cs typeface="Arial" panose="020B0604020202020204" pitchFamily="34" charset="0"/>
              </a:rPr>
              <a:t>1	School of Agriculture, xx University	</a:t>
            </a:r>
          </a:p>
          <a:p>
            <a:pPr>
              <a:spcBef>
                <a:spcPts val="600"/>
              </a:spcBef>
            </a:pPr>
            <a:r>
              <a:rPr kumimoji="1" lang="en-US" altLang="ja-JP" sz="4100" b="1" dirty="0">
                <a:solidFill>
                  <a:schemeClr val="bg1"/>
                </a:solidFill>
                <a:latin typeface="Arial" panose="020B0604020202020204" pitchFamily="34" charset="0"/>
                <a:ea typeface="Meiryo" panose="020B0604030504040204" pitchFamily="34" charset="-128"/>
                <a:cs typeface="Arial" panose="020B0604020202020204" pitchFamily="34" charset="0"/>
              </a:rPr>
              <a:t>2	xx Co., Ltd.</a:t>
            </a:r>
            <a:endParaRPr kumimoji="1" lang="ja-JP" altLang="en-US" sz="4100" b="1">
              <a:solidFill>
                <a:schemeClr val="bg1"/>
              </a:solidFill>
              <a:latin typeface="Arial" panose="020B0604020202020204" pitchFamily="34" charset="0"/>
              <a:ea typeface="Meiryo" panose="020B0604030504040204" pitchFamily="34" charset="-128"/>
              <a:cs typeface="Arial" panose="020B0604020202020204" pitchFamily="34" charset="0"/>
            </a:endParaRPr>
          </a:p>
        </p:txBody>
      </p:sp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6E95132E-1035-F04A-AA9A-C52D397D79AD}"/>
              </a:ext>
            </a:extLst>
          </p:cNvPr>
          <p:cNvSpPr txBox="1"/>
          <p:nvPr/>
        </p:nvSpPr>
        <p:spPr>
          <a:xfrm>
            <a:off x="1135804" y="12165174"/>
            <a:ext cx="12849595" cy="5885482"/>
          </a:xfrm>
          <a:prstGeom prst="rect">
            <a:avLst/>
          </a:prstGeom>
          <a:noFill/>
        </p:spPr>
        <p:txBody>
          <a:bodyPr wrap="square" lIns="72000" tIns="360000" rtlCol="0">
            <a:noAutofit/>
          </a:bodyPr>
          <a:lstStyle/>
          <a:p>
            <a:pPr marL="643500" indent="-571500">
              <a:spcBef>
                <a:spcPts val="1800"/>
              </a:spcBef>
              <a:spcAft>
                <a:spcPts val="1200"/>
              </a:spcAft>
              <a:buSzPct val="150000"/>
              <a:buBlip>
                <a:blip r:embed="rId2"/>
              </a:buBlip>
            </a:pPr>
            <a:r>
              <a:rPr kumimoji="1" lang="en-US" altLang="ja-JP" sz="3000" dirty="0">
                <a:latin typeface="Arial" panose="020B0604020202020204" pitchFamily="34" charset="0"/>
                <a:ea typeface="Meiryo" panose="020B0604030504040204" pitchFamily="34" charset="-128"/>
                <a:cs typeface="Arial" panose="020B0604020202020204" pitchFamily="34" charset="0"/>
              </a:rPr>
              <a:t>Highly effective synthesis of single-layered carbon nanotubes (CNT) succeeded</a:t>
            </a:r>
          </a:p>
          <a:p>
            <a:pPr marL="643500" indent="-571500">
              <a:spcBef>
                <a:spcPts val="1800"/>
              </a:spcBef>
              <a:spcAft>
                <a:spcPts val="1200"/>
              </a:spcAft>
              <a:buSzPct val="150000"/>
              <a:buBlip>
                <a:blip r:embed="rId2"/>
              </a:buBlip>
            </a:pPr>
            <a:r>
              <a:rPr kumimoji="1" lang="en-US" altLang="ja-JP" sz="3000" dirty="0">
                <a:latin typeface="Arial" panose="020B0604020202020204" pitchFamily="34" charset="0"/>
                <a:ea typeface="Meiryo" panose="020B0604030504040204" pitchFamily="34" charset="-128"/>
                <a:cs typeface="Arial" panose="020B0604020202020204" pitchFamily="34" charset="0"/>
              </a:rPr>
              <a:t>Synthesis of layered double hydroxide (LDH) in small particle and high dispersibility succeeded</a:t>
            </a:r>
          </a:p>
          <a:p>
            <a:pPr marL="643500" indent="-571500">
              <a:spcBef>
                <a:spcPts val="1800"/>
              </a:spcBef>
              <a:spcAft>
                <a:spcPts val="1200"/>
              </a:spcAft>
              <a:buSzPct val="150000"/>
              <a:buBlip>
                <a:blip r:embed="rId2"/>
              </a:buBlip>
            </a:pPr>
            <a:r>
              <a:rPr kumimoji="1" lang="en-US" altLang="ja-JP" sz="3000" dirty="0">
                <a:latin typeface="Arial" panose="020B0604020202020204" pitchFamily="34" charset="0"/>
                <a:ea typeface="Meiryo" panose="020B0604030504040204" pitchFamily="34" charset="-128"/>
                <a:cs typeface="Arial" panose="020B0604020202020204" pitchFamily="34" charset="0"/>
              </a:rPr>
              <a:t>Synthesis of CNT and LDH by coprecipitation process succeeded</a:t>
            </a:r>
          </a:p>
          <a:p>
            <a:pPr marL="643500" indent="-571500">
              <a:spcBef>
                <a:spcPts val="1800"/>
              </a:spcBef>
              <a:spcAft>
                <a:spcPts val="1200"/>
              </a:spcAft>
              <a:buSzPct val="150000"/>
              <a:buBlip>
                <a:blip r:embed="rId2"/>
              </a:buBlip>
            </a:pPr>
            <a:r>
              <a:rPr kumimoji="1" lang="en-US" altLang="ja-JP" sz="3000" dirty="0">
                <a:latin typeface="Arial" panose="020B0604020202020204" pitchFamily="34" charset="0"/>
                <a:ea typeface="Meiryo" panose="020B0604030504040204" pitchFamily="34" charset="-128"/>
                <a:cs typeface="Arial" panose="020B0604020202020204" pitchFamily="34" charset="0"/>
              </a:rPr>
              <a:t>Application as a new functional nanomaterials expected</a:t>
            </a:r>
            <a:endParaRPr kumimoji="1" lang="ja-JP" altLang="en-US" sz="3000">
              <a:latin typeface="Arial" panose="020B0604020202020204" pitchFamily="34" charset="0"/>
              <a:ea typeface="Meiryo" panose="020B0604030504040204" pitchFamily="34" charset="-128"/>
              <a:cs typeface="Arial" panose="020B0604020202020204" pitchFamily="34" charset="0"/>
            </a:endParaRPr>
          </a:p>
        </p:txBody>
      </p:sp>
      <p:sp>
        <p:nvSpPr>
          <p:cNvPr id="51" name="テキスト ボックス 50">
            <a:extLst>
              <a:ext uri="{FF2B5EF4-FFF2-40B4-BE49-F238E27FC236}">
                <a16:creationId xmlns:a16="http://schemas.microsoft.com/office/drawing/2014/main" id="{F9F8987A-A1B7-B84D-8DC3-0B637E232D63}"/>
              </a:ext>
            </a:extLst>
          </p:cNvPr>
          <p:cNvSpPr txBox="1"/>
          <p:nvPr/>
        </p:nvSpPr>
        <p:spPr>
          <a:xfrm>
            <a:off x="1135804" y="37999185"/>
            <a:ext cx="12849595" cy="4069171"/>
          </a:xfrm>
          <a:prstGeom prst="rect">
            <a:avLst/>
          </a:prstGeom>
          <a:noFill/>
        </p:spPr>
        <p:txBody>
          <a:bodyPr wrap="square" lIns="72000" tIns="180000" rtlCol="0">
            <a:noAutofit/>
          </a:bodyPr>
          <a:lstStyle/>
          <a:p>
            <a:pPr marL="643500" indent="-571500">
              <a:spcBef>
                <a:spcPts val="1800"/>
              </a:spcBef>
              <a:spcAft>
                <a:spcPts val="1200"/>
              </a:spcAft>
              <a:buSzPct val="150000"/>
              <a:buBlip>
                <a:blip r:embed="rId3"/>
              </a:buBlip>
            </a:pPr>
            <a:r>
              <a:rPr kumimoji="1" lang="en-US" altLang="ja-JP" sz="3000" dirty="0">
                <a:solidFill>
                  <a:schemeClr val="bg1"/>
                </a:solidFill>
                <a:latin typeface="Arial" panose="020B0604020202020204" pitchFamily="34" charset="0"/>
                <a:ea typeface="Meiryo" panose="020B0604030504040204" pitchFamily="34" charset="-128"/>
                <a:cs typeface="Arial" panose="020B0604020202020204" pitchFamily="34" charset="0"/>
              </a:rPr>
              <a:t>Talk with those who are interested in carbon nanotubes!</a:t>
            </a:r>
            <a:br>
              <a:rPr kumimoji="1" lang="en-US" altLang="ja-JP" sz="3000" dirty="0">
                <a:solidFill>
                  <a:schemeClr val="bg1"/>
                </a:solidFill>
                <a:latin typeface="Arial" panose="020B0604020202020204" pitchFamily="34" charset="0"/>
                <a:ea typeface="Meiryo" panose="020B0604030504040204" pitchFamily="34" charset="-128"/>
                <a:cs typeface="Arial" panose="020B0604020202020204" pitchFamily="34" charset="0"/>
              </a:rPr>
            </a:br>
            <a:r>
              <a:rPr kumimoji="1" lang="en-US" altLang="ja-JP" sz="3000" dirty="0">
                <a:solidFill>
                  <a:schemeClr val="bg1"/>
                </a:solidFill>
                <a:latin typeface="Arial" panose="020B0604020202020204" pitchFamily="34" charset="0"/>
                <a:ea typeface="Meiryo" panose="020B0604030504040204" pitchFamily="34" charset="-128"/>
                <a:cs typeface="Arial" panose="020B0604020202020204" pitchFamily="34" charset="0"/>
              </a:rPr>
              <a:t>(Medical material specialists are particularly welcomed!)</a:t>
            </a:r>
          </a:p>
          <a:p>
            <a:pPr marL="643500" indent="-571500">
              <a:spcBef>
                <a:spcPts val="1800"/>
              </a:spcBef>
              <a:spcAft>
                <a:spcPts val="1200"/>
              </a:spcAft>
              <a:buSzPct val="150000"/>
              <a:buBlip>
                <a:blip r:embed="rId3"/>
              </a:buBlip>
            </a:pPr>
            <a:r>
              <a:rPr kumimoji="1" lang="en-US" altLang="ja-JP" sz="3000" dirty="0">
                <a:solidFill>
                  <a:schemeClr val="bg1"/>
                </a:solidFill>
                <a:latin typeface="Arial" panose="020B0604020202020204" pitchFamily="34" charset="0"/>
                <a:ea typeface="Meiryo" panose="020B0604030504040204" pitchFamily="34" charset="-128"/>
                <a:cs typeface="Arial" panose="020B0604020202020204" pitchFamily="34" charset="0"/>
              </a:rPr>
              <a:t>Collaboration with those who can work in structural analysis and electrochemical evaluation! </a:t>
            </a:r>
          </a:p>
          <a:p>
            <a:pPr marL="643500" indent="-571500">
              <a:spcBef>
                <a:spcPts val="1800"/>
              </a:spcBef>
              <a:spcAft>
                <a:spcPts val="1200"/>
              </a:spcAft>
              <a:buSzPct val="150000"/>
              <a:buBlip>
                <a:blip r:embed="rId3"/>
              </a:buBlip>
            </a:pPr>
            <a:r>
              <a:rPr kumimoji="1" lang="en-US" altLang="ja-JP" sz="3000" dirty="0">
                <a:solidFill>
                  <a:schemeClr val="bg1"/>
                </a:solidFill>
                <a:latin typeface="Arial" panose="020B0604020202020204" pitchFamily="34" charset="0"/>
                <a:ea typeface="Meiryo" panose="020B0604030504040204" pitchFamily="34" charset="-128"/>
                <a:cs typeface="Arial" panose="020B0604020202020204" pitchFamily="34" charset="0"/>
              </a:rPr>
              <a:t>Applied development to highly sensitive voltammetry test available!</a:t>
            </a:r>
            <a:endParaRPr kumimoji="1" lang="ja-JP" altLang="en-US" sz="3000">
              <a:solidFill>
                <a:schemeClr val="bg1"/>
              </a:solidFill>
              <a:latin typeface="Arial" panose="020B0604020202020204" pitchFamily="34" charset="0"/>
              <a:ea typeface="Meiryo" panose="020B0604030504040204" pitchFamily="34" charset="-128"/>
              <a:cs typeface="Arial" panose="020B0604020202020204" pitchFamily="34" charset="0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6B2B0006-186A-4746-B382-7708E6A83ADF}"/>
              </a:ext>
            </a:extLst>
          </p:cNvPr>
          <p:cNvSpPr txBox="1"/>
          <p:nvPr/>
        </p:nvSpPr>
        <p:spPr>
          <a:xfrm>
            <a:off x="3838280" y="18947286"/>
            <a:ext cx="7442791" cy="63094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kumimoji="1" lang="en-US" altLang="ja-JP" sz="3500" b="1" dirty="0">
                <a:latin typeface="Arial" panose="020B0604020202020204" pitchFamily="34" charset="0"/>
                <a:ea typeface="Meiryo" panose="020B0604030504040204" pitchFamily="34" charset="-128"/>
                <a:cs typeface="Arial" panose="020B0604020202020204" pitchFamily="34" charset="0"/>
              </a:rPr>
              <a:t>Carbon Nano Tube (CNT)</a:t>
            </a:r>
            <a:endParaRPr kumimoji="1" lang="ja-JP" altLang="en-US" sz="35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テキスト ボックス 54">
            <a:extLst>
              <a:ext uri="{FF2B5EF4-FFF2-40B4-BE49-F238E27FC236}">
                <a16:creationId xmlns:a16="http://schemas.microsoft.com/office/drawing/2014/main" id="{7A32BDA9-2E8E-6142-B513-E3E939BBC854}"/>
              </a:ext>
            </a:extLst>
          </p:cNvPr>
          <p:cNvSpPr txBox="1"/>
          <p:nvPr/>
        </p:nvSpPr>
        <p:spPr>
          <a:xfrm>
            <a:off x="2794000" y="24910036"/>
            <a:ext cx="10332418" cy="63094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kumimoji="1" lang="en-US" altLang="ja-JP" sz="3500" b="1" dirty="0">
                <a:latin typeface="Arial" panose="020B0604020202020204" pitchFamily="34" charset="0"/>
                <a:ea typeface="Meiryo" panose="020B0604030504040204" pitchFamily="34" charset="-128"/>
                <a:cs typeface="Arial" panose="020B0604020202020204" pitchFamily="34" charset="0"/>
              </a:rPr>
              <a:t>Layered Double Hydroxide</a:t>
            </a:r>
            <a:r>
              <a:rPr kumimoji="1" lang="ja-JP" altLang="en-US" sz="3500" b="1">
                <a:latin typeface="Arial" panose="020B0604020202020204" pitchFamily="34" charset="0"/>
                <a:ea typeface="Meiryo" panose="020B0604030504040204" pitchFamily="34" charset="-128"/>
                <a:cs typeface="Arial" panose="020B0604020202020204" pitchFamily="34" charset="0"/>
              </a:rPr>
              <a:t>（</a:t>
            </a:r>
            <a:r>
              <a:rPr kumimoji="1" lang="en-US" altLang="ja-JP" sz="3500" b="1" dirty="0">
                <a:latin typeface="Arial" panose="020B0604020202020204" pitchFamily="34" charset="0"/>
                <a:ea typeface="Meiryo" panose="020B0604030504040204" pitchFamily="34" charset="-128"/>
                <a:cs typeface="Arial" panose="020B0604020202020204" pitchFamily="34" charset="0"/>
              </a:rPr>
              <a:t>LDH</a:t>
            </a:r>
            <a:r>
              <a:rPr kumimoji="1" lang="ja-JP" altLang="en-US" sz="3500" b="1">
                <a:latin typeface="Arial" panose="020B0604020202020204" pitchFamily="34" charset="0"/>
                <a:ea typeface="Meiryo" panose="020B0604030504040204" pitchFamily="34" charset="-128"/>
                <a:cs typeface="Arial" panose="020B0604020202020204" pitchFamily="34" charset="0"/>
              </a:rPr>
              <a:t>）</a:t>
            </a:r>
            <a:endParaRPr kumimoji="1" lang="ja-JP" altLang="en-US" sz="35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テキスト ボックス 55">
            <a:extLst>
              <a:ext uri="{FF2B5EF4-FFF2-40B4-BE49-F238E27FC236}">
                <a16:creationId xmlns:a16="http://schemas.microsoft.com/office/drawing/2014/main" id="{875B71DF-CF6E-3D42-A99D-37B7B62AA727}"/>
              </a:ext>
            </a:extLst>
          </p:cNvPr>
          <p:cNvSpPr txBox="1"/>
          <p:nvPr/>
        </p:nvSpPr>
        <p:spPr>
          <a:xfrm>
            <a:off x="1676400" y="31713299"/>
            <a:ext cx="11785600" cy="1290162"/>
          </a:xfrm>
          <a:prstGeom prst="rect">
            <a:avLst/>
          </a:prstGeom>
          <a:solidFill>
            <a:srgbClr val="1E2486"/>
          </a:solidFill>
          <a:effectLst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kumimoji="1" lang="en-US" altLang="ja-JP" sz="5500" b="1" dirty="0">
                <a:solidFill>
                  <a:schemeClr val="bg1"/>
                </a:solidFill>
                <a:latin typeface="Arial" panose="020B0604020202020204" pitchFamily="34" charset="0"/>
                <a:ea typeface="Meiryo" panose="020B0604030504040204" pitchFamily="34" charset="-128"/>
                <a:cs typeface="Arial" panose="020B0604020202020204" pitchFamily="34" charset="0"/>
              </a:rPr>
              <a:t>A New Functional Nano Material</a:t>
            </a:r>
            <a:endParaRPr kumimoji="1" lang="ja-JP" altLang="en-US" sz="5500" b="1">
              <a:solidFill>
                <a:schemeClr val="bg1"/>
              </a:solidFill>
              <a:latin typeface="Arial" panose="020B0604020202020204" pitchFamily="34" charset="0"/>
              <a:ea typeface="Meiryo" panose="020B0604030504040204" pitchFamily="34" charset="-128"/>
              <a:cs typeface="Arial" panose="020B0604020202020204" pitchFamily="34" charset="0"/>
            </a:endParaRPr>
          </a:p>
        </p:txBody>
      </p:sp>
      <p:sp>
        <p:nvSpPr>
          <p:cNvPr id="57" name="下矢印 56">
            <a:extLst>
              <a:ext uri="{FF2B5EF4-FFF2-40B4-BE49-F238E27FC236}">
                <a16:creationId xmlns:a16="http://schemas.microsoft.com/office/drawing/2014/main" id="{4182964C-3F38-814F-8A0C-8B170F7FFA73}"/>
              </a:ext>
            </a:extLst>
          </p:cNvPr>
          <p:cNvSpPr/>
          <p:nvPr/>
        </p:nvSpPr>
        <p:spPr>
          <a:xfrm>
            <a:off x="7059945" y="30015706"/>
            <a:ext cx="999460" cy="1290161"/>
          </a:xfrm>
          <a:prstGeom prst="downArrow">
            <a:avLst/>
          </a:prstGeom>
          <a:solidFill>
            <a:srgbClr val="1E24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60" name="図 59" descr="テキスト, 地図 が含まれている画像&#10;&#10;自動的に生成された説明">
            <a:extLst>
              <a:ext uri="{FF2B5EF4-FFF2-40B4-BE49-F238E27FC236}">
                <a16:creationId xmlns:a16="http://schemas.microsoft.com/office/drawing/2014/main" id="{9DCC1C84-C882-504D-A74E-5064FFB9D3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6575" y="25683974"/>
            <a:ext cx="6426200" cy="3924300"/>
          </a:xfrm>
          <a:prstGeom prst="rect">
            <a:avLst/>
          </a:prstGeom>
        </p:spPr>
      </p:pic>
      <p:pic>
        <p:nvPicPr>
          <p:cNvPr id="62" name="図 61" descr="ブラシ が含まれている画像&#10;&#10;自動的に生成された説明">
            <a:extLst>
              <a:ext uri="{FF2B5EF4-FFF2-40B4-BE49-F238E27FC236}">
                <a16:creationId xmlns:a16="http://schemas.microsoft.com/office/drawing/2014/main" id="{8267512F-6293-4541-AE92-F48583383B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84625" y="19683336"/>
            <a:ext cx="7150100" cy="4711700"/>
          </a:xfrm>
          <a:prstGeom prst="rect">
            <a:avLst/>
          </a:prstGeom>
        </p:spPr>
      </p:pic>
      <p:grpSp>
        <p:nvGrpSpPr>
          <p:cNvPr id="83" name="グループ化 82">
            <a:extLst>
              <a:ext uri="{FF2B5EF4-FFF2-40B4-BE49-F238E27FC236}">
                <a16:creationId xmlns:a16="http://schemas.microsoft.com/office/drawing/2014/main" id="{948F1722-A156-4A4B-9195-342EE1A910E5}"/>
              </a:ext>
            </a:extLst>
          </p:cNvPr>
          <p:cNvGrpSpPr/>
          <p:nvPr/>
        </p:nvGrpSpPr>
        <p:grpSpPr>
          <a:xfrm>
            <a:off x="10614315" y="925619"/>
            <a:ext cx="3608362" cy="7376272"/>
            <a:chOff x="10614315" y="925619"/>
            <a:chExt cx="3608362" cy="7376272"/>
          </a:xfrm>
        </p:grpSpPr>
        <p:pic>
          <p:nvPicPr>
            <p:cNvPr id="3" name="図 2" descr="挿絵 が含まれている画像&#10;&#10;自動的に生成された説明">
              <a:extLst>
                <a:ext uri="{FF2B5EF4-FFF2-40B4-BE49-F238E27FC236}">
                  <a16:creationId xmlns:a16="http://schemas.microsoft.com/office/drawing/2014/main" id="{029B2C42-E5C1-1B4A-89C2-EF77E4AF49C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3142677" y="5962705"/>
              <a:ext cx="1080000" cy="1080000"/>
            </a:xfrm>
            <a:prstGeom prst="rect">
              <a:avLst/>
            </a:prstGeom>
          </p:spPr>
        </p:pic>
        <p:pic>
          <p:nvPicPr>
            <p:cNvPr id="5" name="図 4" descr="記号 が含まれている画像&#10;&#10;自動的に生成された説明">
              <a:extLst>
                <a:ext uri="{FF2B5EF4-FFF2-40B4-BE49-F238E27FC236}">
                  <a16:creationId xmlns:a16="http://schemas.microsoft.com/office/drawing/2014/main" id="{BDE49E53-F03C-1943-B5CC-03EDB0BD540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3142677" y="4703435"/>
              <a:ext cx="1080000" cy="1080000"/>
            </a:xfrm>
            <a:prstGeom prst="rect">
              <a:avLst/>
            </a:prstGeom>
          </p:spPr>
        </p:pic>
        <p:pic>
          <p:nvPicPr>
            <p:cNvPr id="9" name="図 8" descr="記号, 挿絵 が含まれている画像&#10;&#10;自動的に生成された説明">
              <a:extLst>
                <a:ext uri="{FF2B5EF4-FFF2-40B4-BE49-F238E27FC236}">
                  <a16:creationId xmlns:a16="http://schemas.microsoft.com/office/drawing/2014/main" id="{951876F5-70B4-154F-895A-FA354B5B500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3142677" y="3444163"/>
              <a:ext cx="1080000" cy="1080000"/>
            </a:xfrm>
            <a:prstGeom prst="rect">
              <a:avLst/>
            </a:prstGeom>
          </p:spPr>
        </p:pic>
        <p:pic>
          <p:nvPicPr>
            <p:cNvPr id="17" name="図 16" descr="黒い背景と白い文字のロゴ&#10;&#10;自動的に生成された説明">
              <a:extLst>
                <a:ext uri="{FF2B5EF4-FFF2-40B4-BE49-F238E27FC236}">
                  <a16:creationId xmlns:a16="http://schemas.microsoft.com/office/drawing/2014/main" id="{4AF2073B-F0D0-144C-9677-3A6A1C8B090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3142677" y="2184891"/>
              <a:ext cx="1080000" cy="1080000"/>
            </a:xfrm>
            <a:prstGeom prst="rect">
              <a:avLst/>
            </a:prstGeom>
          </p:spPr>
        </p:pic>
        <p:pic>
          <p:nvPicPr>
            <p:cNvPr id="25" name="図 24" descr="花 が含まれている画像&#10;&#10;自動的に生成された説明">
              <a:extLst>
                <a:ext uri="{FF2B5EF4-FFF2-40B4-BE49-F238E27FC236}">
                  <a16:creationId xmlns:a16="http://schemas.microsoft.com/office/drawing/2014/main" id="{A598E0E4-EA9A-E043-837B-A488533A9ED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3142677" y="925619"/>
              <a:ext cx="1080000" cy="1080000"/>
            </a:xfrm>
            <a:prstGeom prst="rect">
              <a:avLst/>
            </a:prstGeom>
          </p:spPr>
        </p:pic>
        <p:pic>
          <p:nvPicPr>
            <p:cNvPr id="33" name="図 32" descr="挿絵, 食品, 記号 が含まれている画像&#10;&#10;自動的に生成された説明">
              <a:extLst>
                <a:ext uri="{FF2B5EF4-FFF2-40B4-BE49-F238E27FC236}">
                  <a16:creationId xmlns:a16="http://schemas.microsoft.com/office/drawing/2014/main" id="{8940D4F9-1992-BC46-8573-A97C653515D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1897016" y="7216940"/>
              <a:ext cx="1080000" cy="1080000"/>
            </a:xfrm>
            <a:prstGeom prst="rect">
              <a:avLst/>
            </a:prstGeom>
          </p:spPr>
        </p:pic>
        <p:pic>
          <p:nvPicPr>
            <p:cNvPr id="45" name="図 44" descr="抽象, 挿絵 が含まれている画像&#10;&#10;自動的に生成された説明">
              <a:extLst>
                <a:ext uri="{FF2B5EF4-FFF2-40B4-BE49-F238E27FC236}">
                  <a16:creationId xmlns:a16="http://schemas.microsoft.com/office/drawing/2014/main" id="{9072EB7E-F911-DE41-9C22-C67AE3F8EF94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11897016" y="5962705"/>
              <a:ext cx="1080000" cy="1080000"/>
            </a:xfrm>
            <a:prstGeom prst="rect">
              <a:avLst/>
            </a:prstGeom>
          </p:spPr>
        </p:pic>
        <p:pic>
          <p:nvPicPr>
            <p:cNvPr id="49" name="図 48" descr="抽象, 記号, 挿絵 が含まれている画像&#10;&#10;自動的に生成された説明">
              <a:extLst>
                <a:ext uri="{FF2B5EF4-FFF2-40B4-BE49-F238E27FC236}">
                  <a16:creationId xmlns:a16="http://schemas.microsoft.com/office/drawing/2014/main" id="{21E7C647-5508-A842-AA2F-D4AA88EF84D5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11897016" y="4700411"/>
              <a:ext cx="1080000" cy="1080000"/>
            </a:xfrm>
            <a:prstGeom prst="rect">
              <a:avLst/>
            </a:prstGeom>
          </p:spPr>
        </p:pic>
        <p:pic>
          <p:nvPicPr>
            <p:cNvPr id="59" name="図 58" descr="挿絵 が含まれている画像&#10;&#10;自動的に生成された説明">
              <a:extLst>
                <a:ext uri="{FF2B5EF4-FFF2-40B4-BE49-F238E27FC236}">
                  <a16:creationId xmlns:a16="http://schemas.microsoft.com/office/drawing/2014/main" id="{F8F28D9E-DAA0-5341-B181-88C1655546B6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11897016" y="3442147"/>
              <a:ext cx="1080000" cy="1080000"/>
            </a:xfrm>
            <a:prstGeom prst="rect">
              <a:avLst/>
            </a:prstGeom>
          </p:spPr>
        </p:pic>
        <p:pic>
          <p:nvPicPr>
            <p:cNvPr id="65" name="図 64" descr="挿絵, 記号 が含まれている画像&#10;&#10;自動的に生成された説明">
              <a:extLst>
                <a:ext uri="{FF2B5EF4-FFF2-40B4-BE49-F238E27FC236}">
                  <a16:creationId xmlns:a16="http://schemas.microsoft.com/office/drawing/2014/main" id="{A9F3FB43-8FF1-A64C-AF89-38E9386C15D4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11897016" y="2183883"/>
              <a:ext cx="1080000" cy="1080000"/>
            </a:xfrm>
            <a:prstGeom prst="rect">
              <a:avLst/>
            </a:prstGeom>
          </p:spPr>
        </p:pic>
        <p:pic>
          <p:nvPicPr>
            <p:cNvPr id="70" name="図 69" descr="記号, 食品 が含まれている画像&#10;&#10;自動的に生成された説明">
              <a:extLst>
                <a:ext uri="{FF2B5EF4-FFF2-40B4-BE49-F238E27FC236}">
                  <a16:creationId xmlns:a16="http://schemas.microsoft.com/office/drawing/2014/main" id="{8E8CD924-2D16-AA44-AC76-6E0809AF818F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11897016" y="925619"/>
              <a:ext cx="1080000" cy="1080000"/>
            </a:xfrm>
            <a:prstGeom prst="rect">
              <a:avLst/>
            </a:prstGeom>
          </p:spPr>
        </p:pic>
        <p:pic>
          <p:nvPicPr>
            <p:cNvPr id="72" name="図 71" descr="文字が書かれている&#10;&#10;自動的に生成された説明">
              <a:extLst>
                <a:ext uri="{FF2B5EF4-FFF2-40B4-BE49-F238E27FC236}">
                  <a16:creationId xmlns:a16="http://schemas.microsoft.com/office/drawing/2014/main" id="{060F3268-58D6-094B-90C7-25E3A288202D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10614315" y="7221891"/>
              <a:ext cx="1080000" cy="1080000"/>
            </a:xfrm>
            <a:prstGeom prst="rect">
              <a:avLst/>
            </a:prstGeom>
          </p:spPr>
        </p:pic>
        <p:pic>
          <p:nvPicPr>
            <p:cNvPr id="74" name="図 73" descr="挿絵, 記号 が含まれている画像&#10;&#10;自動的に生成された説明">
              <a:extLst>
                <a:ext uri="{FF2B5EF4-FFF2-40B4-BE49-F238E27FC236}">
                  <a16:creationId xmlns:a16="http://schemas.microsoft.com/office/drawing/2014/main" id="{DA5A8328-A34C-8D47-B671-4E4ACF44F024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10614315" y="5962705"/>
              <a:ext cx="1080000" cy="1080000"/>
            </a:xfrm>
            <a:prstGeom prst="rect">
              <a:avLst/>
            </a:prstGeom>
          </p:spPr>
        </p:pic>
        <p:pic>
          <p:nvPicPr>
            <p:cNvPr id="76" name="図 75" descr="抽象, 挿絵 が含まれている画像&#10;&#10;自動的に生成された説明">
              <a:extLst>
                <a:ext uri="{FF2B5EF4-FFF2-40B4-BE49-F238E27FC236}">
                  <a16:creationId xmlns:a16="http://schemas.microsoft.com/office/drawing/2014/main" id="{59F31948-02B3-0549-ADE7-D60837213518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10614315" y="4703520"/>
              <a:ext cx="1080000" cy="1080000"/>
            </a:xfrm>
            <a:prstGeom prst="rect">
              <a:avLst/>
            </a:prstGeom>
          </p:spPr>
        </p:pic>
        <p:pic>
          <p:nvPicPr>
            <p:cNvPr id="78" name="図 77" descr="記号, 挿絵 が含まれている画像&#10;&#10;自動的に生成された説明">
              <a:extLst>
                <a:ext uri="{FF2B5EF4-FFF2-40B4-BE49-F238E27FC236}">
                  <a16:creationId xmlns:a16="http://schemas.microsoft.com/office/drawing/2014/main" id="{BED3467D-B9C8-884A-AF3A-8C20B6C037B1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10614315" y="3444335"/>
              <a:ext cx="1080000" cy="1080000"/>
            </a:xfrm>
            <a:prstGeom prst="rect">
              <a:avLst/>
            </a:prstGeom>
          </p:spPr>
        </p:pic>
        <p:pic>
          <p:nvPicPr>
            <p:cNvPr id="80" name="図 79" descr="抽象, 挿絵 が含まれている画像&#10;&#10;自動的に生成された説明">
              <a:extLst>
                <a:ext uri="{FF2B5EF4-FFF2-40B4-BE49-F238E27FC236}">
                  <a16:creationId xmlns:a16="http://schemas.microsoft.com/office/drawing/2014/main" id="{9E8A29A5-B6FC-2142-B97C-E34BD6DA0138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>
              <a:off x="10614315" y="2185150"/>
              <a:ext cx="1080000" cy="1080000"/>
            </a:xfrm>
            <a:prstGeom prst="rect">
              <a:avLst/>
            </a:prstGeom>
          </p:spPr>
        </p:pic>
        <p:pic>
          <p:nvPicPr>
            <p:cNvPr id="82" name="図 81" descr="食品, 挿絵, 記号 が含まれている画像&#10;&#10;自動的に生成された説明">
              <a:extLst>
                <a:ext uri="{FF2B5EF4-FFF2-40B4-BE49-F238E27FC236}">
                  <a16:creationId xmlns:a16="http://schemas.microsoft.com/office/drawing/2014/main" id="{61F2EB08-0941-FC4D-ADF9-5BF1ABF8E2F0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/>
            <a:stretch>
              <a:fillRect/>
            </a:stretch>
          </p:blipFill>
          <p:spPr>
            <a:xfrm>
              <a:off x="10614315" y="925619"/>
              <a:ext cx="1080000" cy="108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708758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266</TotalTime>
  <Words>128</Words>
  <Application>Microsoft Office PowerPoint</Application>
  <PresentationFormat>ユーザー設定</PresentationFormat>
  <Paragraphs>17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2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中村景子</dc:creator>
  <cp:lastModifiedBy>北海道大学 女性研究者支援室</cp:lastModifiedBy>
  <cp:revision>23</cp:revision>
  <dcterms:created xsi:type="dcterms:W3CDTF">2020-01-17T03:06:56Z</dcterms:created>
  <dcterms:modified xsi:type="dcterms:W3CDTF">2020-01-24T01:11:29Z</dcterms:modified>
</cp:coreProperties>
</file>